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0" r:id="rId3"/>
    <p:sldId id="259" r:id="rId4"/>
    <p:sldId id="261" r:id="rId5"/>
    <p:sldId id="262" r:id="rId6"/>
    <p:sldId id="271" r:id="rId7"/>
    <p:sldId id="272" r:id="rId8"/>
    <p:sldId id="277" r:id="rId9"/>
    <p:sldId id="280" r:id="rId10"/>
    <p:sldId id="282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879E8-CFF9-493A-B6D0-68AC2333E418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844F1-4F63-4F1C-A8DF-7748095569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0045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E74ADA-2837-4C40-958F-3F14A4D09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FEE7DC5-EFA1-2711-487D-31A22F765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C19E38-26AB-5ADB-7C97-9221D52DF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A2745C-1D68-4BA0-1856-F749CB948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F3D60C-7022-3FE1-75CF-E17C94809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716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63DEC3-2CB6-97DE-0D56-0D32CEFF9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41E897D-E367-91AF-350E-0255A4FF8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2DFE06-EDE4-9360-0DBD-C64CAC103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A4AC2D-FF90-3494-1D7F-21791FF8B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94C7F3-CF86-15A1-0950-D111B6F1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9739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14CE0F2-AE26-36B3-1B79-47480C6E86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B7E15B-4D81-FD31-848A-B4F49DAAB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A79CFB-0621-BBFB-5B83-786647DF6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3FF363-5D1F-4F1C-59BF-021DB603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B47BCE-77F6-5827-3919-18DE8BCC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9030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22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21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0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96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00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497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38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35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F01A71-4EFB-ED1A-374A-2AE3B795D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C48FBD-99F6-C066-29F7-5F74FBB31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C87FBD-FC32-19A3-18AB-51ECCE1DB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85E388-E779-4A38-D384-3084D69B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4903C7-AF05-A7DB-DA2C-8CA38A91C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2806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C154D5-D651-07C5-CA0A-7643EB14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FF7A5B-E277-BBC3-AF08-2669280B2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093D38-4F6E-51B1-0EDE-E9122800C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794D50-9915-EBB8-7E0D-B966E343A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2250B2-09BC-A9B6-E4B2-171AD3672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7664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859BF-C378-9667-0390-E3053B2AA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48B5D0-B911-B06B-6569-BAC0CF51D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4AABF5F-171A-4B8B-20BE-43E551795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87B80F-990A-DAC8-05E0-94375178E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92C9D3-81A8-223F-1F2F-4A52C24E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B0A1F0-8DFA-1B36-A144-F9E8BB53F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615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6FD22-1F3E-C3C4-9EC7-FE46D736C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D3AFC3C-A3E2-8826-4A1F-F28BAA1BB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ED650E-9D81-D54F-2207-045129FAC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E12CC7C-8053-1719-2DE3-270C64032B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FCE21F8-DDCC-E3A6-F4FF-6BC902BEF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BFD837-0FFC-F3F7-00EA-81F18E865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AC96B77-32C9-EE8A-59B1-409EA14B2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56032AE-5673-4D81-89E8-4480ECAC8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6876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C02AE-AEFC-8ED0-235A-3BD8F99E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B2B4734-CC74-DF0D-78E0-1E0C848E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4942DE6-3591-030D-76ED-5A354DF7E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7965FF2-9E10-A1E8-F9D8-9A558C5E3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0521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6CA8D9D-F9E4-14E0-41E5-BE06BD83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1C6547D-4E3F-0ED8-362B-AE1F4C241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07B196C-49C6-84BC-3062-2A5143D4C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4789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B24F76-BC47-B16B-4E3F-6C10B749C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B0B42A-9505-7AD4-23B6-2A16F95E9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892BF36-4202-746E-33AC-6307D1EDF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7B7F0F-1912-29BA-4672-2E618BBA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D0C0F4-3D51-F77F-16CB-AA67FB67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30E4E4B-014F-D39C-23CC-473E1704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3388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EFE99-F3A6-7F76-1478-6C9C96473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AADB7E9-1989-2BA3-68B1-A4523716E0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A44F8E-DD9B-E6C3-E701-ED1B7AB0C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949B75-C67A-479A-5A8C-2115761DE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1F461C-FC50-4A74-068E-3B434F4C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3B66C4-E93E-43C2-0E27-5C8D1EF61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75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0745431-388C-3DA9-54D9-B0D4CF688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EFA483-0FAB-56D5-BDA0-0B78C02FD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68BEC5-0FED-8738-755D-381D032BCD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ECBA8-0C88-4EBD-A1A3-C03F552682A5}" type="datetimeFigureOut">
              <a:rPr lang="es-ES" smtClean="0"/>
              <a:t>16/06/2025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B8AA88-3BF8-274F-7FC8-7FCAF533A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E9B6E9-6DEF-4A65-A0E2-341BE972D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3035B-7858-4481-8E26-852691313D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483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45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microsoft.com/office/2007/relationships/hdphoto" Target="../media/hdphoto1.wdp"/><Relationship Id="rId18" Type="http://schemas.microsoft.com/office/2007/relationships/hdphoto" Target="../media/hdphoto2.wdp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7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2.png"/><Relationship Id="rId11" Type="http://schemas.openxmlformats.org/officeDocument/2006/relationships/image" Target="../media/image26.jpeg"/><Relationship Id="rId5" Type="http://schemas.openxmlformats.org/officeDocument/2006/relationships/image" Target="../media/image21.png"/><Relationship Id="rId15" Type="http://schemas.openxmlformats.org/officeDocument/2006/relationships/image" Target="../media/image29.png"/><Relationship Id="rId10" Type="http://schemas.openxmlformats.org/officeDocument/2006/relationships/image" Target="../media/image8.png"/><Relationship Id="rId19" Type="http://schemas.openxmlformats.org/officeDocument/2006/relationships/image" Target="../media/image32.jpe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2016224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Asistente</a:t>
            </a:r>
            <a:r>
              <a:rPr lang="en-US" sz="3708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de </a:t>
            </a:r>
            <a:r>
              <a:rPr lang="en-US" sz="3708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Póker</a:t>
            </a:r>
            <a:r>
              <a:rPr lang="en-US" sz="3708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Inteligente en Tiempo Real</a:t>
            </a:r>
            <a:endParaRPr lang="en-US" sz="3708" dirty="0"/>
          </a:p>
        </p:txBody>
      </p:sp>
      <p:sp>
        <p:nvSpPr>
          <p:cNvPr id="6" name="Shape 3"/>
          <p:cNvSpPr/>
          <p:nvPr/>
        </p:nvSpPr>
        <p:spPr>
          <a:xfrm>
            <a:off x="661492" y="4525170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42" y="4531519"/>
            <a:ext cx="289719" cy="28971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58367" y="4511080"/>
            <a:ext cx="3428792" cy="330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833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Por: Gabriel Aparicio Llanquipacha</a:t>
            </a:r>
            <a:endParaRPr lang="en-US" sz="1833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28341" y="304433"/>
            <a:ext cx="1770623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¡</a:t>
            </a:r>
            <a:r>
              <a:rPr lang="en-US" sz="3708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Gracias!</a:t>
            </a:r>
            <a:endParaRPr lang="en-US" sz="3708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0C2D6D9-896B-8A9B-A414-0F08FA533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4608" y="6098679"/>
            <a:ext cx="2038635" cy="77163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671DAB7-3DE1-BDCC-437D-22C93FB81BC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415" t="5188" r="6270" b="9308"/>
          <a:stretch>
            <a:fillRect/>
          </a:stretch>
        </p:blipFill>
        <p:spPr>
          <a:xfrm>
            <a:off x="6026782" y="895082"/>
            <a:ext cx="5173743" cy="58412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639604" y="415102"/>
            <a:ext cx="6276635" cy="240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4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¿Por qué es tan difícil jugar al </a:t>
            </a:r>
            <a:r>
              <a:rPr lang="en-US" sz="44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póker</a:t>
            </a:r>
            <a:r>
              <a:rPr lang="en-US" sz="4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?, la </a:t>
            </a:r>
            <a:r>
              <a:rPr lang="en-US" sz="44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Problemática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604" y="2700802"/>
            <a:ext cx="1456396" cy="14563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39604" y="4851259"/>
            <a:ext cx="1935228" cy="695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Sobrecarga de Información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4814" y="2720002"/>
            <a:ext cx="1437196" cy="1437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04279" y="4936099"/>
            <a:ext cx="1935228" cy="5260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Incertidumbre</a:t>
            </a:r>
            <a:endParaRPr lang="en-US" sz="1833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9852" y="2700802"/>
            <a:ext cx="1437196" cy="14371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042286" y="4880796"/>
            <a:ext cx="1935228" cy="799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Presión del Tiempo Real</a:t>
            </a:r>
            <a:endParaRPr lang="en-US" sz="24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C495CB4-B731-ABF9-8B98-DD127E22F0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8656" y="6164557"/>
            <a:ext cx="1864587" cy="705755"/>
          </a:xfrm>
          <a:prstGeom prst="rect">
            <a:avLst/>
          </a:prstGeom>
        </p:spPr>
      </p:pic>
      <p:pic>
        <p:nvPicPr>
          <p:cNvPr id="5122" name="Picture 2" descr="Equidad en el póker - Guía simple para calcular">
            <a:extLst>
              <a:ext uri="{FF2B5EF4-FFF2-40B4-BE49-F238E27FC236}">
                <a16:creationId xmlns:a16="http://schemas.microsoft.com/office/drawing/2014/main" id="{AFAB2D67-0FB4-6E8A-46FF-7B285420B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4079770" cy="3283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Equidad en el póker - Guía simple para calcular">
            <a:extLst>
              <a:ext uri="{FF2B5EF4-FFF2-40B4-BE49-F238E27FC236}">
                <a16:creationId xmlns:a16="http://schemas.microsoft.com/office/drawing/2014/main" id="{D0494265-E098-2116-BDDA-8B68AD527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16374"/>
            <a:ext cx="4079770" cy="364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195" y="471290"/>
            <a:ext cx="10955139" cy="47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48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Antecedentes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534195" y="5159135"/>
            <a:ext cx="2652118" cy="238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3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DeepStack (2017)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6091694" y="5202992"/>
            <a:ext cx="2150368" cy="238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3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Pluribus (2019)</a:t>
            </a:r>
            <a:endParaRPr lang="en-US" sz="32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F1BFF8A-0DEB-37A0-8133-A2A7A7ADF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9451" y="6098679"/>
            <a:ext cx="2038635" cy="771633"/>
          </a:xfrm>
          <a:prstGeom prst="rect">
            <a:avLst/>
          </a:prstGeom>
        </p:spPr>
      </p:pic>
      <p:pic>
        <p:nvPicPr>
          <p:cNvPr id="4098" name="Picture 2" descr="DeepStack AI plays @ThinkingPoker">
            <a:extLst>
              <a:ext uri="{FF2B5EF4-FFF2-40B4-BE49-F238E27FC236}">
                <a16:creationId xmlns:a16="http://schemas.microsoft.com/office/drawing/2014/main" id="{CDF0C2FD-7AE8-E940-FB62-9FFE24C90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95" y="1605497"/>
            <a:ext cx="5175372" cy="291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acebook-AI-Pluribus-Poker-Bot - International Federation of Match Poker  (IFMP)">
            <a:extLst>
              <a:ext uri="{FF2B5EF4-FFF2-40B4-BE49-F238E27FC236}">
                <a16:creationId xmlns:a16="http://schemas.microsoft.com/office/drawing/2014/main" id="{B9D10A76-C458-2DF7-42A7-52A0C23CF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694" y="1605497"/>
            <a:ext cx="5827991" cy="295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37394" y="134416"/>
            <a:ext cx="6224677" cy="7383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208"/>
              </a:lnSpc>
            </a:pPr>
            <a:r>
              <a:rPr lang="en-US" sz="36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Solución</a:t>
            </a: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: Un </a:t>
            </a:r>
            <a:r>
              <a:rPr lang="en-US" sz="36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Asistente</a:t>
            </a: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</a:t>
            </a:r>
            <a:r>
              <a:rPr lang="en-US" sz="3600" b="1" dirty="0" err="1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en</a:t>
            </a: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Tiempo Real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37" y="1384201"/>
            <a:ext cx="1204102" cy="14449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26890" y="1972864"/>
            <a:ext cx="3208536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1. VER (Percepción)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394" y="2987252"/>
            <a:ext cx="1204102" cy="14449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26890" y="3575916"/>
            <a:ext cx="3573264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2. PENSAR (Decisión)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38" y="4590305"/>
            <a:ext cx="1204101" cy="14449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26890" y="5178968"/>
            <a:ext cx="3311327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3. ACTUAR (Acción)</a:t>
            </a:r>
            <a:endParaRPr lang="en-US" sz="24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115CB606-CB99-CA50-46E0-BCCB62CC04B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437" r="5522"/>
          <a:stretch>
            <a:fillRect/>
          </a:stretch>
        </p:blipFill>
        <p:spPr>
          <a:xfrm>
            <a:off x="5693790" y="0"/>
            <a:ext cx="649821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739" y="475159"/>
            <a:ext cx="10153948" cy="539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250"/>
              </a:lnSpc>
            </a:pPr>
            <a:r>
              <a:rPr lang="en-US" sz="3375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Los Pilares de Nuestro Agente</a:t>
            </a:r>
            <a:endParaRPr lang="en-US" sz="3375" dirty="0"/>
          </a:p>
        </p:txBody>
      </p:sp>
      <p:sp>
        <p:nvSpPr>
          <p:cNvPr id="4" name="Text 1"/>
          <p:cNvSpPr/>
          <p:nvPr/>
        </p:nvSpPr>
        <p:spPr>
          <a:xfrm>
            <a:off x="604739" y="4596927"/>
            <a:ext cx="2358331" cy="269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667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VISIÓN: YOLO</a:t>
            </a:r>
            <a:endParaRPr lang="en-US" sz="1667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rcRect l="4696" t="7564" r="6579" b="5811"/>
          <a:stretch>
            <a:fillRect/>
          </a:stretch>
        </p:blipFill>
        <p:spPr>
          <a:xfrm>
            <a:off x="6610790" y="1136972"/>
            <a:ext cx="4685122" cy="312969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10790" y="4511692"/>
            <a:ext cx="3872012" cy="269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667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ESTRATEGIA: MCCFR</a:t>
            </a:r>
            <a:endParaRPr lang="en-US" sz="1667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6130B51-9C83-A4A9-E84B-05F3884D5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4608" y="6098679"/>
            <a:ext cx="2038635" cy="771633"/>
          </a:xfrm>
          <a:prstGeom prst="rect">
            <a:avLst/>
          </a:prstGeom>
        </p:spPr>
      </p:pic>
      <p:pic>
        <p:nvPicPr>
          <p:cNvPr id="3074" name="Picture 2" descr="Comparing YOLOv11 and YOLOv12: A Deep Dive into the Next-Generation Object  Detection Models - SO Development">
            <a:extLst>
              <a:ext uri="{FF2B5EF4-FFF2-40B4-BE49-F238E27FC236}">
                <a16:creationId xmlns:a16="http://schemas.microsoft.com/office/drawing/2014/main" id="{1CD41B63-A5C1-B8D0-7F87-080CA82A2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39" y="1187847"/>
            <a:ext cx="5383022" cy="302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815" y="640258"/>
            <a:ext cx="10770692" cy="463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625"/>
              </a:lnSpc>
            </a:pPr>
            <a:r>
              <a:rPr lang="en-US" sz="2917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Herramientas: El Ecosistema Python</a:t>
            </a:r>
            <a:endParaRPr lang="en-US" sz="291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15" y="1400076"/>
            <a:ext cx="370582" cy="3705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74639" y="1488083"/>
            <a:ext cx="2536726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Ultralytics (YOLO)</a:t>
            </a:r>
            <a:endParaRPr lang="en-US" sz="1458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607" y="1400076"/>
            <a:ext cx="370582" cy="3705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352431" y="1488083"/>
            <a:ext cx="2007294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OpenCV (cv2)</a:t>
            </a:r>
            <a:endParaRPr lang="en-US" sz="1458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4967" y="1400076"/>
            <a:ext cx="370582" cy="3705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00791" y="1488083"/>
            <a:ext cx="1853108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NumPy</a:t>
            </a:r>
            <a:endParaRPr lang="en-US" sz="145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9141" y="1400076"/>
            <a:ext cx="370582" cy="37058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694964" y="1488083"/>
            <a:ext cx="2006600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pyscreenshot</a:t>
            </a:r>
            <a:endParaRPr lang="en-US" sz="1458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815" y="3720596"/>
            <a:ext cx="370582" cy="37058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74639" y="3808604"/>
            <a:ext cx="1853108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pynput</a:t>
            </a:r>
            <a:endParaRPr lang="en-US" sz="1458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2431" y="3720596"/>
            <a:ext cx="370582" cy="370582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4908255" y="3808604"/>
            <a:ext cx="1853108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EasyOCR</a:t>
            </a:r>
            <a:endParaRPr lang="en-US" sz="1458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86047" y="3720596"/>
            <a:ext cx="370582" cy="370582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8741871" y="3808604"/>
            <a:ext cx="2632869" cy="231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58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Tkinter (para la UI)</a:t>
            </a:r>
            <a:endParaRPr lang="en-US" sz="1458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620C839F-AE9F-E8C1-35EE-3070519FA11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44608" y="6098679"/>
            <a:ext cx="2038635" cy="771633"/>
          </a:xfrm>
          <a:prstGeom prst="rect">
            <a:avLst/>
          </a:prstGeom>
        </p:spPr>
      </p:pic>
      <p:pic>
        <p:nvPicPr>
          <p:cNvPr id="2054" name="Picture 6" descr="10 things you need to know about Ultralytics YOLOv8">
            <a:extLst>
              <a:ext uri="{FF2B5EF4-FFF2-40B4-BE49-F238E27FC236}">
                <a16:creationId xmlns:a16="http://schemas.microsoft.com/office/drawing/2014/main" id="{6A53E3C2-7AEE-FB20-EC4E-A33351599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15" y="2067124"/>
            <a:ext cx="2296509" cy="129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Open CV - Blocks, Python Functions, Projects | PictoBlox Extension">
            <a:extLst>
              <a:ext uri="{FF2B5EF4-FFF2-40B4-BE49-F238E27FC236}">
                <a16:creationId xmlns:a16="http://schemas.microsoft.com/office/drawing/2014/main" id="{3AFD40EE-33FA-3F0D-6B06-D4C476827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52750" y1="20667" x2="52750" y2="20667"/>
                        <a14:foregroundMark x1="55250" y1="47000" x2="55250" y2="47000"/>
                        <a14:foregroundMark x1="30750" y1="74000" x2="30750" y2="74000"/>
                        <a14:foregroundMark x1="30750" y1="79333" x2="30750" y2="79333"/>
                        <a14:foregroundMark x1="23250" y1="75333" x2="23250" y2="75333"/>
                        <a14:foregroundMark x1="54250" y1="51333" x2="54250" y2="51333"/>
                        <a14:foregroundMark x1="42000" y1="20000" x2="42000" y2="20000"/>
                        <a14:foregroundMark x1="27750" y1="71000" x2="27750" y2="71000"/>
                        <a14:foregroundMark x1="26500" y1="83333" x2="23250" y2="80000"/>
                        <a14:foregroundMark x1="54750" y1="29333" x2="55250" y2="29333"/>
                        <a14:foregroundMark x1="34750" y1="77667" x2="35000" y2="79333"/>
                        <a14:foregroundMark x1="43250" y1="78000" x2="43250" y2="78000"/>
                        <a14:foregroundMark x1="51250" y1="76000" x2="51250" y2="76000"/>
                        <a14:foregroundMark x1="55750" y1="78000" x2="55750" y2="78000"/>
                        <a14:foregroundMark x1="60250" y1="73333" x2="60250" y2="73333"/>
                        <a14:foregroundMark x1="65750" y1="57667" x2="65750" y2="57667"/>
                        <a14:foregroundMark x1="70500" y1="74667" x2="70500" y2="74667"/>
                        <a14:foregroundMark x1="23750" y1="80667" x2="23750" y2="80667"/>
                        <a14:foregroundMark x1="23750" y1="80667" x2="23750" y2="80667"/>
                        <a14:foregroundMark x1="26000" y1="83333" x2="26000" y2="83333"/>
                        <a14:foregroundMark x1="26000" y1="82667" x2="26000" y2="82667"/>
                        <a14:backgroundMark x1="46250" y1="77000" x2="46250" y2="7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52" y="2067124"/>
            <a:ext cx="1712420" cy="128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urso intensivo de Python NumPy: Como construir arreglos n-dimensionales  para aprendizaje automático">
            <a:extLst>
              <a:ext uri="{FF2B5EF4-FFF2-40B4-BE49-F238E27FC236}">
                <a16:creationId xmlns:a16="http://schemas.microsoft.com/office/drawing/2014/main" id="{110E6838-3FD4-B002-CFE8-62CAF168E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953" y="2215960"/>
            <a:ext cx="2192536" cy="98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GitHub - ponty/pyscreenshot: Python screenshot library, replacement for the  Pillow ImageGrab module on Linux.">
            <a:extLst>
              <a:ext uri="{FF2B5EF4-FFF2-40B4-BE49-F238E27FC236}">
                <a16:creationId xmlns:a16="http://schemas.microsoft.com/office/drawing/2014/main" id="{D7D0312E-EA94-85BD-9702-F45CBB0EF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899" y="2112845"/>
            <a:ext cx="2544452" cy="127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Pynput: Cross-Platform Mouse and Keyboard Automation with Python | by Meng  Li | Top Python Libraries | Medium">
            <a:extLst>
              <a:ext uri="{FF2B5EF4-FFF2-40B4-BE49-F238E27FC236}">
                <a16:creationId xmlns:a16="http://schemas.microsoft.com/office/drawing/2014/main" id="{10147C40-BBC8-8922-0C36-D53861616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15" y="4318345"/>
            <a:ext cx="2631944" cy="13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Jaided AI - Distribute the benefits of AI to the world">
            <a:extLst>
              <a:ext uri="{FF2B5EF4-FFF2-40B4-BE49-F238E27FC236}">
                <a16:creationId xmlns:a16="http://schemas.microsoft.com/office/drawing/2014/main" id="{48CDCFE0-F27B-937D-C1A2-6CD25DDFF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5946" y1="32474" x2="45946" y2="32474"/>
                        <a14:foregroundMark x1="55598" y1="37113" x2="55598" y2="37113"/>
                        <a14:foregroundMark x1="59073" y1="37629" x2="59073" y2="37629"/>
                        <a14:foregroundMark x1="69112" y1="41753" x2="69112" y2="41753"/>
                        <a14:foregroundMark x1="71429" y1="30412" x2="71429" y2="30412"/>
                        <a14:foregroundMark x1="64865" y1="23711" x2="64865" y2="23711"/>
                        <a14:foregroundMark x1="37066" y1="19072" x2="37066" y2="19072"/>
                        <a14:foregroundMark x1="89575" y1="18041" x2="89575" y2="18041"/>
                        <a14:foregroundMark x1="41313" y1="37113" x2="41313" y2="37113"/>
                        <a14:foregroundMark x1="72973" y1="36598" x2="72973" y2="36598"/>
                        <a14:foregroundMark x1="68726" y1="36598" x2="68726" y2="36598"/>
                        <a14:foregroundMark x1="64093" y1="36598" x2="64093" y2="36598"/>
                        <a14:foregroundMark x1="50193" y1="36082" x2="50193" y2="36082"/>
                        <a14:foregroundMark x1="53282" y1="37113" x2="53282" y2="37113"/>
                        <a14:foregroundMark x1="57143" y1="36598" x2="57143" y2="36598"/>
                        <a14:foregroundMark x1="40927" y1="44330" x2="40927" y2="44330"/>
                        <a14:foregroundMark x1="50193" y1="43814" x2="50193" y2="43814"/>
                        <a14:foregroundMark x1="38996" y1="44330" x2="38996" y2="44330"/>
                        <a14:foregroundMark x1="42471" y1="44330" x2="42471" y2="44330"/>
                        <a14:foregroundMark x1="64479" y1="44330" x2="64479" y2="44330"/>
                        <a14:foregroundMark x1="58687" y1="44845" x2="58687" y2="44845"/>
                        <a14:foregroundMark x1="55598" y1="44330" x2="55598" y2="44330"/>
                        <a14:foregroundMark x1="70656" y1="44330" x2="70656" y2="44330"/>
                        <a14:foregroundMark x1="72587" y1="44330" x2="72587" y2="44330"/>
                        <a14:foregroundMark x1="74517" y1="44330" x2="74517" y2="44330"/>
                        <a14:foregroundMark x1="75676" y1="44330" x2="75676" y2="44330"/>
                        <a14:foregroundMark x1="77220" y1="44330" x2="77220" y2="44330"/>
                        <a14:foregroundMark x1="41313" y1="51031" x2="41313" y2="51031"/>
                        <a14:foregroundMark x1="40154" y1="51031" x2="40154" y2="51031"/>
                        <a14:foregroundMark x1="38610" y1="51031" x2="38610" y2="51031"/>
                        <a14:foregroundMark x1="44788" y1="44330" x2="44788" y2="44330"/>
                        <a14:foregroundMark x1="73745" y1="58247" x2="73745" y2="58247"/>
                        <a14:foregroundMark x1="57915" y1="58763" x2="57915" y2="58763"/>
                        <a14:foregroundMark x1="52510" y1="58763" x2="52510" y2="58763"/>
                        <a14:foregroundMark x1="49035" y1="57732" x2="49035" y2="57732"/>
                        <a14:foregroundMark x1="49035" y1="57732" x2="49035" y2="57732"/>
                        <a14:foregroundMark x1="41699" y1="58247" x2="41699" y2="58247"/>
                        <a14:foregroundMark x1="88031" y1="27835" x2="88031" y2="27835"/>
                        <a14:foregroundMark x1="48263" y1="73711" x2="48263" y2="73711"/>
                        <a14:foregroundMark x1="62162" y1="79381" x2="62162" y2="79381"/>
                        <a14:foregroundMark x1="62162" y1="79381" x2="62162" y2="79381"/>
                        <a14:foregroundMark x1="25097" y1="80928" x2="25097" y2="80928"/>
                        <a14:foregroundMark x1="71815" y1="88144" x2="71815" y2="88144"/>
                        <a14:foregroundMark x1="69884" y1="51031" x2="69884" y2="51031"/>
                        <a14:foregroundMark x1="44015" y1="51031" x2="44015" y2="51031"/>
                        <a14:foregroundMark x1="47490" y1="51546" x2="47490" y2="51546"/>
                        <a14:foregroundMark x1="50579" y1="51546" x2="50579" y2="51546"/>
                        <a14:foregroundMark x1="55212" y1="51546" x2="55212" y2="51546"/>
                        <a14:foregroundMark x1="57529" y1="51031" x2="57529" y2="51031"/>
                        <a14:foregroundMark x1="60618" y1="51546" x2="60618" y2="51546"/>
                        <a14:foregroundMark x1="64093" y1="51031" x2="64093" y2="51031"/>
                        <a14:foregroundMark x1="66795" y1="51031" x2="66795" y2="51031"/>
                        <a14:foregroundMark x1="70270" y1="51031" x2="70270" y2="51031"/>
                        <a14:foregroundMark x1="72973" y1="51031" x2="72973" y2="51031"/>
                        <a14:foregroundMark x1="74517" y1="51031" x2="74903" y2="51031"/>
                        <a14:foregroundMark x1="76062" y1="51546" x2="76062" y2="51546"/>
                        <a14:foregroundMark x1="45560" y1="51546" x2="45560" y2="51546"/>
                        <a14:foregroundMark x1="52896" y1="51546" x2="52896" y2="51546"/>
                        <a14:foregroundMark x1="60232" y1="44330" x2="60232" y2="44330"/>
                        <a14:backgroundMark x1="60618" y1="46907" x2="60618" y2="46907"/>
                        <a14:backgroundMark x1="49421" y1="39175" x2="49421" y2="39175"/>
                        <a14:backgroundMark x1="58301" y1="38660" x2="58301" y2="38660"/>
                        <a14:backgroundMark x1="65637" y1="40722" x2="65637" y2="40722"/>
                        <a14:backgroundMark x1="67954" y1="38660" x2="67954" y2="38660"/>
                        <a14:backgroundMark x1="69884" y1="41753" x2="69884" y2="41753"/>
                        <a14:backgroundMark x1="66795" y1="56701" x2="66795" y2="56701"/>
                        <a14:backgroundMark x1="57529" y1="56701" x2="57529" y2="56701"/>
                        <a14:backgroundMark x1="52896" y1="63402" x2="52896" y2="63402"/>
                        <a14:backgroundMark x1="47490" y1="56186" x2="47490" y2="56186"/>
                        <a14:backgroundMark x1="52896" y1="40722" x2="52896" y2="40722"/>
                        <a14:backgroundMark x1="50579" y1="48969" x2="50579" y2="48969"/>
                        <a14:backgroundMark x1="52510" y1="49485" x2="52510" y2="49485"/>
                        <a14:backgroundMark x1="53668" y1="48454" x2="53668" y2="48454"/>
                        <a14:backgroundMark x1="56371" y1="48454" x2="56757" y2="48454"/>
                        <a14:backgroundMark x1="59846" y1="48454" x2="59846" y2="48454"/>
                        <a14:backgroundMark x1="66795" y1="48454" x2="66795" y2="48454"/>
                        <a14:backgroundMark x1="71042" y1="47423" x2="71042" y2="47423"/>
                        <a14:backgroundMark x1="43243" y1="48969" x2="43243" y2="48969"/>
                        <a14:backgroundMark x1="52510" y1="53093" x2="52510" y2="53093"/>
                        <a14:backgroundMark x1="61776" y1="53608" x2="61776" y2="53608"/>
                        <a14:backgroundMark x1="64479" y1="53093" x2="64479" y2="530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816" y="4220192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Python GUI with Tkinter (Tkinter machine top learning)">
            <a:extLst>
              <a:ext uri="{FF2B5EF4-FFF2-40B4-BE49-F238E27FC236}">
                <a16:creationId xmlns:a16="http://schemas.microsoft.com/office/drawing/2014/main" id="{4D35362F-BA9A-DAFE-38DC-080AFF890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793" y="4354720"/>
            <a:ext cx="2325278" cy="1743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02DB5056-67F8-BC28-1C71-C4C8683882E6}"/>
              </a:ext>
            </a:extLst>
          </p:cNvPr>
          <p:cNvSpPr/>
          <p:nvPr/>
        </p:nvSpPr>
        <p:spPr>
          <a:xfrm>
            <a:off x="7767575" y="2484484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3" name="Text 0"/>
          <p:cNvSpPr/>
          <p:nvPr/>
        </p:nvSpPr>
        <p:spPr>
          <a:xfrm>
            <a:off x="661492" y="573286"/>
            <a:ext cx="6297018" cy="2362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Herramientas: El Núcleo de Alto Rendimiento en C++</a:t>
            </a:r>
            <a:endParaRPr lang="en-US" sz="3708" dirty="0"/>
          </a:p>
        </p:txBody>
      </p:sp>
      <p:sp>
        <p:nvSpPr>
          <p:cNvPr id="7" name="Shape 3"/>
          <p:cNvSpPr/>
          <p:nvPr/>
        </p:nvSpPr>
        <p:spPr>
          <a:xfrm>
            <a:off x="755760" y="2486057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52" y="2521478"/>
            <a:ext cx="283468" cy="3544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70023" y="2550946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Eigen</a:t>
            </a:r>
            <a:endParaRPr lang="en-US" sz="1833" dirty="0"/>
          </a:p>
        </p:txBody>
      </p:sp>
      <p:sp>
        <p:nvSpPr>
          <p:cNvPr id="10" name="Shape 5"/>
          <p:cNvSpPr/>
          <p:nvPr/>
        </p:nvSpPr>
        <p:spPr>
          <a:xfrm>
            <a:off x="4300389" y="2484484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1281" y="2519905"/>
            <a:ext cx="283468" cy="35440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4914652" y="254937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Libdivide</a:t>
            </a:r>
            <a:endParaRPr lang="en-US" sz="1833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400" y="2513808"/>
            <a:ext cx="358825" cy="35440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8364538" y="2614461"/>
            <a:ext cx="3277090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TBB (Threading Building Blocks)</a:t>
            </a:r>
            <a:endParaRPr lang="en-US" sz="1833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C31D0894-E08D-3022-8CE3-43D72C3798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3650" y="5989340"/>
            <a:ext cx="2038350" cy="771525"/>
          </a:xfrm>
          <a:prstGeom prst="rect">
            <a:avLst/>
          </a:prstGeom>
        </p:spPr>
      </p:pic>
      <p:pic>
        <p:nvPicPr>
          <p:cNvPr id="1036" name="Picture 12" descr="Intel Threading Building Blocks[Book]">
            <a:extLst>
              <a:ext uri="{FF2B5EF4-FFF2-40B4-BE49-F238E27FC236}">
                <a16:creationId xmlns:a16="http://schemas.microsoft.com/office/drawing/2014/main" id="{15F4F651-C08A-9961-3C1C-BCB8391732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51" r="30153"/>
          <a:stretch>
            <a:fillRect/>
          </a:stretch>
        </p:blipFill>
        <p:spPr bwMode="auto">
          <a:xfrm>
            <a:off x="8507047" y="3205011"/>
            <a:ext cx="2167058" cy="286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itHub - ridiculousfish/libdivide: Official git repository for libdivide:  optimized integer division">
            <a:extLst>
              <a:ext uri="{FF2B5EF4-FFF2-40B4-BE49-F238E27FC236}">
                <a16:creationId xmlns:a16="http://schemas.microsoft.com/office/drawing/2014/main" id="{D6EE7EA6-D4EF-4AF9-D3D6-46FCBBFEC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388" y="3640332"/>
            <a:ext cx="3135647" cy="156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itHub - eigen-mirror/eigen: This is a mirror of the Eigen C++ template  library for linear algebra.">
            <a:extLst>
              <a:ext uri="{FF2B5EF4-FFF2-40B4-BE49-F238E27FC236}">
                <a16:creationId xmlns:a16="http://schemas.microsoft.com/office/drawing/2014/main" id="{FF178120-1249-7E1E-4B01-ACA7946C3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99" y="3693681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319312"/>
            <a:ext cx="6297018" cy="698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s-BO" sz="3708" b="1" noProof="0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Requisitos para Usar</a:t>
            </a:r>
            <a:endParaRPr lang="es-BO" sz="3708" noProof="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492" y="2784078"/>
            <a:ext cx="472480" cy="4724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233492" y="3492798"/>
            <a:ext cx="303033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s-BO" sz="1833" b="1" noProof="0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Requerimientos de Hardware</a:t>
            </a:r>
            <a:endParaRPr lang="es-BO" sz="1833" noProof="0" dirty="0"/>
          </a:p>
        </p:txBody>
      </p:sp>
      <p:sp>
        <p:nvSpPr>
          <p:cNvPr id="6" name="Text 2"/>
          <p:cNvSpPr/>
          <p:nvPr/>
        </p:nvSpPr>
        <p:spPr>
          <a:xfrm>
            <a:off x="5233492" y="4196756"/>
            <a:ext cx="303033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CPU moderno</a:t>
            </a:r>
            <a:endParaRPr lang="es-BO" sz="1458" noProof="0" dirty="0"/>
          </a:p>
        </p:txBody>
      </p:sp>
      <p:sp>
        <p:nvSpPr>
          <p:cNvPr id="7" name="Text 3"/>
          <p:cNvSpPr/>
          <p:nvPr/>
        </p:nvSpPr>
        <p:spPr>
          <a:xfrm>
            <a:off x="5233492" y="4565254"/>
            <a:ext cx="303033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8GB RAM (16GB recomendado)</a:t>
            </a:r>
            <a:endParaRPr lang="es-BO" sz="1458" noProof="0" dirty="0"/>
          </a:p>
        </p:txBody>
      </p:sp>
      <p:sp>
        <p:nvSpPr>
          <p:cNvPr id="8" name="Text 4"/>
          <p:cNvSpPr/>
          <p:nvPr/>
        </p:nvSpPr>
        <p:spPr>
          <a:xfrm>
            <a:off x="5233492" y="4933752"/>
            <a:ext cx="303033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GPU (Opcional, pero acelera la detección)</a:t>
            </a:r>
            <a:endParaRPr lang="es-BO" sz="1458" noProof="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0070" y="2784078"/>
            <a:ext cx="472480" cy="472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500070" y="3492798"/>
            <a:ext cx="3030438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s-BO" sz="1833" b="1" noProof="0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Recomendaciones de Uso</a:t>
            </a:r>
            <a:endParaRPr lang="es-BO" sz="1833" noProof="0" dirty="0"/>
          </a:p>
        </p:txBody>
      </p:sp>
      <p:sp>
        <p:nvSpPr>
          <p:cNvPr id="11" name="Text 6"/>
          <p:cNvSpPr/>
          <p:nvPr/>
        </p:nvSpPr>
        <p:spPr>
          <a:xfrm>
            <a:off x="8500070" y="4196756"/>
            <a:ext cx="303043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Funciona en </a:t>
            </a:r>
            <a:r>
              <a:rPr lang="es-BO" sz="1458" noProof="0" dirty="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ClubGG</a:t>
            </a: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y </a:t>
            </a:r>
            <a:r>
              <a:rPr lang="es-BO" sz="1458" noProof="0" dirty="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GGPoker</a:t>
            </a: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s-BO" sz="1458" noProof="0" dirty="0"/>
          </a:p>
        </p:txBody>
      </p:sp>
      <p:sp>
        <p:nvSpPr>
          <p:cNvPr id="12" name="Text 7"/>
          <p:cNvSpPr/>
          <p:nvPr/>
        </p:nvSpPr>
        <p:spPr>
          <a:xfrm>
            <a:off x="8500070" y="4565254"/>
            <a:ext cx="303043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s-BO" sz="1458" noProof="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Puede requerir configuración inicial.</a:t>
            </a:r>
            <a:endParaRPr lang="es-BO" sz="1458" noProof="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134168C-8533-554E-D21A-483C20D528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4608" y="6098679"/>
            <a:ext cx="2038635" cy="7716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7735" y="3429000"/>
            <a:ext cx="5956124" cy="820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8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Demostración</a:t>
            </a:r>
            <a:endParaRPr lang="en-US" sz="8000" dirty="0"/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26AE22D7-22C9-319D-5DFD-9C9279FAA6CD}"/>
              </a:ext>
            </a:extLst>
          </p:cNvPr>
          <p:cNvSpPr/>
          <p:nvPr/>
        </p:nvSpPr>
        <p:spPr>
          <a:xfrm>
            <a:off x="251537" y="6279029"/>
            <a:ext cx="3717148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b="1" dirty="0" err="1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</a:rPr>
              <a:t>Modelo</a:t>
            </a:r>
            <a:r>
              <a:rPr lang="en-US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</a:rPr>
              <a:t> </a:t>
            </a:r>
            <a:r>
              <a:rPr lang="en-US" b="1" dirty="0" err="1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</a:rPr>
              <a:t>hecho</a:t>
            </a:r>
            <a:r>
              <a:rPr lang="en-US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</a:rPr>
              <a:t> con fines </a:t>
            </a:r>
            <a:r>
              <a:rPr lang="en-US" b="1" dirty="0" err="1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</a:rPr>
              <a:t>académicos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174</Words>
  <Application>Microsoft Office PowerPoint</Application>
  <PresentationFormat>Panorámica</PresentationFormat>
  <Paragraphs>49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Syne</vt:lpstr>
      <vt:lpstr>Syne Bold</vt:lpstr>
      <vt:lpstr>Syne Extra Bold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Aparicio Llanquipacha</dc:creator>
  <cp:lastModifiedBy>Gabriel Aparicio Llanquipacha</cp:lastModifiedBy>
  <cp:revision>8</cp:revision>
  <dcterms:created xsi:type="dcterms:W3CDTF">2025-06-11T21:39:49Z</dcterms:created>
  <dcterms:modified xsi:type="dcterms:W3CDTF">2025-06-16T19:57:17Z</dcterms:modified>
</cp:coreProperties>
</file>

<file path=docProps/thumbnail.jpeg>
</file>